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33"/>
  </p:notesMasterIdLst>
  <p:sldIdLst>
    <p:sldId id="256" r:id="rId2"/>
    <p:sldId id="288" r:id="rId3"/>
    <p:sldId id="257" r:id="rId4"/>
    <p:sldId id="261" r:id="rId5"/>
    <p:sldId id="280" r:id="rId6"/>
    <p:sldId id="262" r:id="rId7"/>
    <p:sldId id="263" r:id="rId8"/>
    <p:sldId id="264" r:id="rId9"/>
    <p:sldId id="281" r:id="rId10"/>
    <p:sldId id="287" r:id="rId11"/>
    <p:sldId id="259" r:id="rId12"/>
    <p:sldId id="278" r:id="rId13"/>
    <p:sldId id="289" r:id="rId14"/>
    <p:sldId id="297" r:id="rId15"/>
    <p:sldId id="295" r:id="rId16"/>
    <p:sldId id="266" r:id="rId17"/>
    <p:sldId id="267" r:id="rId18"/>
    <p:sldId id="296" r:id="rId19"/>
    <p:sldId id="270" r:id="rId20"/>
    <p:sldId id="279" r:id="rId21"/>
    <p:sldId id="260" r:id="rId22"/>
    <p:sldId id="271" r:id="rId23"/>
    <p:sldId id="272" r:id="rId24"/>
    <p:sldId id="298" r:id="rId25"/>
    <p:sldId id="273" r:id="rId26"/>
    <p:sldId id="302" r:id="rId27"/>
    <p:sldId id="303" r:id="rId28"/>
    <p:sldId id="304" r:id="rId29"/>
    <p:sldId id="299" r:id="rId30"/>
    <p:sldId id="300" r:id="rId31"/>
    <p:sldId id="3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4D589FF7-FE4F-4966-8AA3-4B19900A01F6}">
          <p14:sldIdLst>
            <p14:sldId id="256"/>
            <p14:sldId id="288"/>
          </p14:sldIdLst>
        </p14:section>
        <p14:section name="Background" id="{E8798EE6-9C31-4D41-AD57-FAD540F2A60F}">
          <p14:sldIdLst>
            <p14:sldId id="257"/>
            <p14:sldId id="261"/>
            <p14:sldId id="280"/>
            <p14:sldId id="262"/>
            <p14:sldId id="263"/>
            <p14:sldId id="264"/>
            <p14:sldId id="281"/>
          </p14:sldIdLst>
        </p14:section>
        <p14:section name="Brief Description" id="{04315D1E-704F-46A8-93B0-1A3455ED211E}">
          <p14:sldIdLst>
            <p14:sldId id="287"/>
          </p14:sldIdLst>
        </p14:section>
        <p14:section name="PTHaptics" id="{7F7AB1AA-E814-47B1-8BD3-2F285A66E592}">
          <p14:sldIdLst>
            <p14:sldId id="259"/>
            <p14:sldId id="278"/>
            <p14:sldId id="289"/>
            <p14:sldId id="297"/>
            <p14:sldId id="295"/>
            <p14:sldId id="266"/>
            <p14:sldId id="267"/>
            <p14:sldId id="296"/>
            <p14:sldId id="270"/>
            <p14:sldId id="279"/>
          </p14:sldIdLst>
        </p14:section>
        <p14:section name="Letter Partitioning" id="{68BEEF41-0472-4C39-BBE5-2DC97865E5CC}">
          <p14:sldIdLst>
            <p14:sldId id="260"/>
            <p14:sldId id="271"/>
            <p14:sldId id="272"/>
            <p14:sldId id="298"/>
            <p14:sldId id="273"/>
            <p14:sldId id="302"/>
            <p14:sldId id="303"/>
            <p14:sldId id="304"/>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791" autoAdjust="0"/>
  </p:normalViewPr>
  <p:slideViewPr>
    <p:cSldViewPr snapToGrid="0">
      <p:cViewPr varScale="1">
        <p:scale>
          <a:sx n="60" d="100"/>
          <a:sy n="60" d="100"/>
        </p:scale>
        <p:origin x="72"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05AFD-A5FC-4AAC-A0F4-29D88AED19BA}" type="datetimeFigureOut">
              <a:rPr lang="en-US" smtClean="0"/>
              <a:t>5/2/2016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5908B-3030-46B9-BDD3-92376B5618E4}" type="slidenum">
              <a:rPr lang="en-US" smtClean="0"/>
              <a:t>‹#›</a:t>
            </a:fld>
            <a:endParaRPr lang="en-US"/>
          </a:p>
        </p:txBody>
      </p:sp>
    </p:spTree>
    <p:extLst>
      <p:ext uri="{BB962C8B-B14F-4D97-AF65-F5344CB8AC3E}">
        <p14:creationId xmlns:p14="http://schemas.microsoft.com/office/powerpoint/2010/main" val="2479372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Robotic and virtual reality systems used to train individuals with loss of motor functions</a:t>
            </a:r>
          </a:p>
          <a:p>
            <a:endParaRPr lang="en-US" sz="2400" dirty="0" smtClean="0"/>
          </a:p>
          <a:p>
            <a:r>
              <a:rPr lang="en-US" sz="2400" dirty="0" smtClean="0"/>
              <a:t>Based on principles of motor learning and neuroplasticity, task-oriented repetitive movements using these systems provide the experience, timing, motivation and attention necessary to improve motor function.</a:t>
            </a:r>
          </a:p>
          <a:p>
            <a:endParaRPr lang="en-US" sz="2400" dirty="0" smtClean="0"/>
          </a:p>
          <a:p>
            <a:r>
              <a:rPr lang="en-US" sz="2400" dirty="0" smtClean="0"/>
              <a:t>Robotic devices can mimic some of the features of a therapist’s manual assistance, allowing patients to semi-autonomously practice their movement training.</a:t>
            </a:r>
          </a:p>
          <a:p>
            <a:endParaRPr lang="en-US" sz="2400" dirty="0" smtClean="0"/>
          </a:p>
          <a:p>
            <a:r>
              <a:rPr lang="en-US" sz="2400" dirty="0" smtClean="0"/>
              <a:t>With</a:t>
            </a:r>
            <a:r>
              <a:rPr lang="en-US" sz="2400" baseline="0" dirty="0" smtClean="0"/>
              <a:t> respect to rehabilitation and recovery, neuroplasticity can be described as the ability of the nervous system to respond to intrinsic and extrinsic stimuli by reorganizing its structure, function and connections.</a:t>
            </a:r>
          </a:p>
          <a:p>
            <a:endParaRPr lang="en-US" sz="2400" baseline="0" dirty="0" smtClean="0"/>
          </a:p>
          <a:p>
            <a:r>
              <a:rPr lang="en-US" sz="2400" baseline="0" dirty="0" smtClean="0"/>
              <a:t>With evolution of neuroplasticity research, contemporary, task-oriented rehabilitation has emphasized high repetition, intense training of meaningful tasks in environments offering high motivation to the learner with enhanced feedback (visual, auditory, haptic) about the results of performance</a:t>
            </a:r>
          </a:p>
          <a:p>
            <a:endParaRPr lang="en-US" baseline="0" dirty="0" smtClean="0"/>
          </a:p>
          <a:p>
            <a:r>
              <a:rPr lang="en-US" sz="1200" b="0" i="0" kern="1200" dirty="0" err="1" smtClean="0">
                <a:solidFill>
                  <a:schemeClr val="tx1"/>
                </a:solidFill>
                <a:effectLst/>
                <a:latin typeface="+mn-lt"/>
                <a:ea typeface="+mn-ea"/>
                <a:cs typeface="+mn-cs"/>
              </a:rPr>
              <a:t>Fitts</a:t>
            </a:r>
            <a:r>
              <a:rPr lang="en-US" sz="1200" b="0" i="0" kern="1200" dirty="0" smtClean="0">
                <a:solidFill>
                  <a:schemeClr val="tx1"/>
                </a:solidFill>
                <a:effectLst/>
                <a:latin typeface="+mn-lt"/>
                <a:ea typeface="+mn-ea"/>
                <a:cs typeface="+mn-cs"/>
              </a:rPr>
              <a:t>’ law predicts that the time required to rapidly move to a target area is a function of the ratio between the distance to the target and the width of the target.</a:t>
            </a:r>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6</a:t>
            </a:fld>
            <a:endParaRPr lang="en-US"/>
          </a:p>
        </p:txBody>
      </p:sp>
    </p:spTree>
    <p:extLst>
      <p:ext uri="{BB962C8B-B14F-4D97-AF65-F5344CB8AC3E}">
        <p14:creationId xmlns:p14="http://schemas.microsoft.com/office/powerpoint/2010/main" val="2741816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 the highest level (where the example above is of the lowest), I came up with the number ten grid squares need to be filled in per letter for the user to win.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23</a:t>
            </a:fld>
            <a:endParaRPr lang="en-US"/>
          </a:p>
        </p:txBody>
      </p:sp>
    </p:spTree>
    <p:extLst>
      <p:ext uri="{BB962C8B-B14F-4D97-AF65-F5344CB8AC3E}">
        <p14:creationId xmlns:p14="http://schemas.microsoft.com/office/powerpoint/2010/main" val="79609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CAD = computer-aided design</a:t>
            </a:r>
          </a:p>
          <a:p>
            <a:endParaRPr lang="en-US" dirty="0" smtClean="0"/>
          </a:p>
          <a:p>
            <a:r>
              <a:rPr lang="en-US" dirty="0" smtClean="0"/>
              <a:t>Solid</a:t>
            </a:r>
            <a:r>
              <a:rPr lang="en-US" baseline="0" dirty="0" smtClean="0"/>
              <a:t> CAD objects</a:t>
            </a:r>
          </a:p>
        </p:txBody>
      </p:sp>
      <p:sp>
        <p:nvSpPr>
          <p:cNvPr id="4" name="Slide Number Placeholder 3"/>
          <p:cNvSpPr>
            <a:spLocks noGrp="1"/>
          </p:cNvSpPr>
          <p:nvPr>
            <p:ph type="sldNum" sz="quarter" idx="10"/>
          </p:nvPr>
        </p:nvSpPr>
        <p:spPr/>
        <p:txBody>
          <a:bodyPr/>
          <a:lstStyle/>
          <a:p>
            <a:fld id="{1CE5908B-3030-46B9-BDD3-92376B5618E4}" type="slidenum">
              <a:rPr lang="en-US" smtClean="0"/>
              <a:t>8</a:t>
            </a:fld>
            <a:endParaRPr lang="en-US"/>
          </a:p>
        </p:txBody>
      </p:sp>
    </p:spTree>
    <p:extLst>
      <p:ext uri="{BB962C8B-B14F-4D97-AF65-F5344CB8AC3E}">
        <p14:creationId xmlns:p14="http://schemas.microsoft.com/office/powerpoint/2010/main" val="218149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PTHaptics application maintains a three dimensional block with a word engraved in it. The user manipulate the stylus attached to the haptics device to interact with application and traces the word inside the block. The letter partitioning research delves into finding and implementing an algorithm to divide a letter into polygons. </a:t>
            </a:r>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10</a:t>
            </a:fld>
            <a:endParaRPr lang="en-US"/>
          </a:p>
        </p:txBody>
      </p:sp>
    </p:spTree>
    <p:extLst>
      <p:ext uri="{BB962C8B-B14F-4D97-AF65-F5344CB8AC3E}">
        <p14:creationId xmlns:p14="http://schemas.microsoft.com/office/powerpoint/2010/main" val="178737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icon is a shortcut to the PTHaptics.exe. They differ in that a different run time variable is passed to PTHaptics. The run time variable is the wanted width of the word in the block. The first level has three times the width as the original word. The second level has two times the width as the original word. The third level has the width as the original word.</a:t>
            </a:r>
          </a:p>
          <a:p>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14</a:t>
            </a:fld>
            <a:endParaRPr lang="en-US"/>
          </a:p>
        </p:txBody>
      </p:sp>
    </p:spTree>
    <p:extLst>
      <p:ext uri="{BB962C8B-B14F-4D97-AF65-F5344CB8AC3E}">
        <p14:creationId xmlns:p14="http://schemas.microsoft.com/office/powerpoint/2010/main" val="1379006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the program is launched, the user is prompted to provide three different items: user number, word and font type.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user number consists of three digits and is the name of the file containing the user’s session information.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word is the string that the user will be practicing 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user can then choose between cursive or print font types</a:t>
            </a:r>
          </a:p>
          <a:p>
            <a:endParaRPr lang="en-US" sz="1200" kern="1200" dirty="0" smtClean="0">
              <a:solidFill>
                <a:schemeClr val="tx1"/>
              </a:solidFill>
              <a:effectLst/>
              <a:latin typeface="+mn-lt"/>
              <a:ea typeface="+mn-ea"/>
              <a:cs typeface="+mn-cs"/>
            </a:endParaRPr>
          </a:p>
          <a:p>
            <a:r>
              <a:rPr lang="en-US" dirty="0" smtClean="0"/>
              <a:t>The</a:t>
            </a:r>
            <a:r>
              <a:rPr lang="en-US" baseline="0" dirty="0" smtClean="0"/>
              <a:t> level is selected depending on which desktop shortcut the user selects, so only one level is loaded now.</a:t>
            </a:r>
          </a:p>
          <a:p>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15</a:t>
            </a:fld>
            <a:endParaRPr lang="en-US"/>
          </a:p>
        </p:txBody>
      </p:sp>
    </p:spTree>
    <p:extLst>
      <p:ext uri="{BB962C8B-B14F-4D97-AF65-F5344CB8AC3E}">
        <p14:creationId xmlns:p14="http://schemas.microsoft.com/office/powerpoint/2010/main" val="38573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16</a:t>
            </a:fld>
            <a:endParaRPr lang="en-US"/>
          </a:p>
        </p:txBody>
      </p:sp>
    </p:spTree>
    <p:extLst>
      <p:ext uri="{BB962C8B-B14F-4D97-AF65-F5344CB8AC3E}">
        <p14:creationId xmlns:p14="http://schemas.microsoft.com/office/powerpoint/2010/main" val="2659213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18</a:t>
            </a:fld>
            <a:endParaRPr lang="en-US"/>
          </a:p>
        </p:txBody>
      </p:sp>
    </p:spTree>
    <p:extLst>
      <p:ext uri="{BB962C8B-B14F-4D97-AF65-F5344CB8AC3E}">
        <p14:creationId xmlns:p14="http://schemas.microsoft.com/office/powerpoint/2010/main" val="404785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user must then trace the word as best as they can without touching the side</a:t>
            </a:r>
            <a:r>
              <a:rPr lang="en-US" sz="1200" kern="1200" baseline="0" dirty="0" smtClean="0">
                <a:solidFill>
                  <a:schemeClr val="tx1"/>
                </a:solidFill>
                <a:effectLst/>
                <a:latin typeface="+mn-lt"/>
                <a:ea typeface="+mn-ea"/>
                <a:cs typeface="+mn-cs"/>
              </a:rPr>
              <a:t> of the purple block</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Their elapsed time and score is also displayed. The score corresponds to the number of the user’s collisions with the sides of the block.</a:t>
            </a:r>
          </a:p>
          <a:p>
            <a:endParaRPr lang="en-US" baseline="0" dirty="0" smtClean="0"/>
          </a:p>
          <a:p>
            <a:r>
              <a:rPr lang="en-US" sz="1200" kern="1200" dirty="0" smtClean="0">
                <a:solidFill>
                  <a:schemeClr val="tx1"/>
                </a:solidFill>
                <a:effectLst/>
                <a:latin typeface="+mn-lt"/>
                <a:ea typeface="+mn-ea"/>
                <a:cs typeface="+mn-cs"/>
              </a:rPr>
              <a:t>To indicate and keep track of a user’s progress, a seventeen by seven grid is placed inside the models. Each time the user touches one of the squares in this grid with the haptics device, the currently touched grid square changes color and the total number of grid squares touched increases.</a:t>
            </a:r>
            <a:endParaRPr lang="en-US" baseline="0" dirty="0" smtClean="0"/>
          </a:p>
        </p:txBody>
      </p:sp>
      <p:sp>
        <p:nvSpPr>
          <p:cNvPr id="4" name="Slide Number Placeholder 3"/>
          <p:cNvSpPr>
            <a:spLocks noGrp="1"/>
          </p:cNvSpPr>
          <p:nvPr>
            <p:ph type="sldNum" sz="quarter" idx="10"/>
          </p:nvPr>
        </p:nvSpPr>
        <p:spPr/>
        <p:txBody>
          <a:bodyPr/>
          <a:lstStyle/>
          <a:p>
            <a:fld id="{1CE5908B-3030-46B9-BDD3-92376B5618E4}" type="slidenum">
              <a:rPr lang="en-US" smtClean="0"/>
              <a:t>19</a:t>
            </a:fld>
            <a:endParaRPr lang="en-US"/>
          </a:p>
        </p:txBody>
      </p:sp>
    </p:spTree>
    <p:extLst>
      <p:ext uri="{BB962C8B-B14F-4D97-AF65-F5344CB8AC3E}">
        <p14:creationId xmlns:p14="http://schemas.microsoft.com/office/powerpoint/2010/main" val="142265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When enough of the grid has been touched, the user completes</a:t>
            </a:r>
            <a:r>
              <a:rPr lang="en-US" sz="1200" kern="1200" baseline="0" dirty="0" smtClean="0">
                <a:solidFill>
                  <a:schemeClr val="tx1"/>
                </a:solidFill>
                <a:effectLst/>
                <a:latin typeface="+mn-lt"/>
                <a:ea typeface="+mn-ea"/>
                <a:cs typeface="+mn-cs"/>
              </a:rPr>
              <a:t> the level.</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Along with this message and button, the session data (so collisions, elapsed time, etc.) is saved in the file with their user number.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user is able to go through the three generated levels as much as they want.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change, user number, word or font type, the application needs to be restarted.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Back to menu button has been removed.</a:t>
            </a:r>
            <a:endParaRPr lang="en-US" dirty="0"/>
          </a:p>
        </p:txBody>
      </p:sp>
      <p:sp>
        <p:nvSpPr>
          <p:cNvPr id="4" name="Slide Number Placeholder 3"/>
          <p:cNvSpPr>
            <a:spLocks noGrp="1"/>
          </p:cNvSpPr>
          <p:nvPr>
            <p:ph type="sldNum" sz="quarter" idx="10"/>
          </p:nvPr>
        </p:nvSpPr>
        <p:spPr/>
        <p:txBody>
          <a:bodyPr/>
          <a:lstStyle/>
          <a:p>
            <a:fld id="{1CE5908B-3030-46B9-BDD3-92376B5618E4}" type="slidenum">
              <a:rPr lang="en-US" smtClean="0"/>
              <a:t>20</a:t>
            </a:fld>
            <a:endParaRPr lang="en-US"/>
          </a:p>
        </p:txBody>
      </p:sp>
    </p:spTree>
    <p:extLst>
      <p:ext uri="{BB962C8B-B14F-4D97-AF65-F5344CB8AC3E}">
        <p14:creationId xmlns:p14="http://schemas.microsoft.com/office/powerpoint/2010/main" val="89225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B0B1FD-B9C3-446A-8D86-38F02DD429DC}"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2614110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B0B1FD-B9C3-446A-8D86-38F02DD429DC}" type="datetimeFigureOut">
              <a:rPr lang="en-US" smtClean="0"/>
              <a:t>5/2/2016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806225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DFB0B1FD-B9C3-446A-8D86-38F02DD429DC}"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867738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DFB0B1FD-B9C3-446A-8D86-38F02DD429DC}" type="datetimeFigureOut">
              <a:rPr lang="en-US" smtClean="0"/>
              <a:t>5/2/2016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25035719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B0B1FD-B9C3-446A-8D86-38F02DD429DC}"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4235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B0B1FD-B9C3-446A-8D86-38F02DD429DC}"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133112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B0B1FD-B9C3-446A-8D86-38F02DD429DC}"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914329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0B1FD-B9C3-446A-8D86-38F02DD429DC}" type="datetimeFigureOut">
              <a:rPr lang="en-US" smtClean="0"/>
              <a:t>5/2/2016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2442717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B0B1FD-B9C3-446A-8D86-38F02DD429DC}" type="datetimeFigureOut">
              <a:rPr lang="en-US" smtClean="0"/>
              <a:t>5/2/2016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38277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B0B1FD-B9C3-446A-8D86-38F02DD429DC}" type="datetimeFigureOut">
              <a:rPr lang="en-US" smtClean="0"/>
              <a:t>5/2/2016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250485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FB0B1FD-B9C3-446A-8D86-38F02DD429DC}" type="datetimeFigureOut">
              <a:rPr lang="en-US" smtClean="0"/>
              <a:t>5/2/2016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294039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0B1FD-B9C3-446A-8D86-38F02DD429DC}" type="datetimeFigureOut">
              <a:rPr lang="en-US" smtClean="0"/>
              <a:t>5/2/2016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129673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B0B1FD-B9C3-446A-8D86-38F02DD429DC}" type="datetimeFigureOut">
              <a:rPr lang="en-US" smtClean="0"/>
              <a:t>5/2/2016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3628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FB0B1FD-B9C3-446A-8D86-38F02DD429DC}" type="datetimeFigureOut">
              <a:rPr lang="en-US" smtClean="0"/>
              <a:t>5/2/2016</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B4E42B6-1F81-4ACA-A3BF-CEB971820715}" type="slidenum">
              <a:rPr lang="en-US" smtClean="0"/>
              <a:t>‹#›</a:t>
            </a:fld>
            <a:endParaRPr lang="en-US"/>
          </a:p>
        </p:txBody>
      </p:sp>
    </p:spTree>
    <p:extLst>
      <p:ext uri="{BB962C8B-B14F-4D97-AF65-F5344CB8AC3E}">
        <p14:creationId xmlns:p14="http://schemas.microsoft.com/office/powerpoint/2010/main" val="3801685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FB0B1FD-B9C3-446A-8D86-38F02DD429DC}" type="datetimeFigureOut">
              <a:rPr lang="en-US" smtClean="0"/>
              <a:t>5/2/2016</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B4E42B6-1F81-4ACA-A3BF-CEB971820715}" type="slidenum">
              <a:rPr lang="en-US" smtClean="0"/>
              <a:t>‹#›</a:t>
            </a:fld>
            <a:endParaRPr lang="en-US"/>
          </a:p>
        </p:txBody>
      </p:sp>
    </p:spTree>
    <p:extLst>
      <p:ext uri="{BB962C8B-B14F-4D97-AF65-F5344CB8AC3E}">
        <p14:creationId xmlns:p14="http://schemas.microsoft.com/office/powerpoint/2010/main" val="1261721549"/>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Haptics Technology as a Physical </a:t>
            </a:r>
            <a:r>
              <a:rPr lang="en-US" smtClean="0"/>
              <a:t>Therapy Treatment Technique</a:t>
            </a:r>
            <a:endParaRPr lang="en-US" dirty="0"/>
          </a:p>
        </p:txBody>
      </p:sp>
      <p:sp>
        <p:nvSpPr>
          <p:cNvPr id="3" name="Subtitle 2"/>
          <p:cNvSpPr>
            <a:spLocks noGrp="1"/>
          </p:cNvSpPr>
          <p:nvPr>
            <p:ph type="subTitle" idx="1"/>
          </p:nvPr>
        </p:nvSpPr>
        <p:spPr>
          <a:xfrm>
            <a:off x="810001" y="5280847"/>
            <a:ext cx="10572000" cy="1258176"/>
          </a:xfrm>
        </p:spPr>
        <p:txBody>
          <a:bodyPr>
            <a:noAutofit/>
          </a:bodyPr>
          <a:lstStyle/>
          <a:p>
            <a:r>
              <a:rPr lang="en-US" sz="2000" dirty="0" smtClean="0"/>
              <a:t>Bret Oplinger</a:t>
            </a:r>
          </a:p>
          <a:p>
            <a:r>
              <a:rPr lang="en-US" sz="2000" dirty="0" smtClean="0"/>
              <a:t>Advisor: Dr. Bishop</a:t>
            </a:r>
          </a:p>
          <a:p>
            <a:r>
              <a:rPr lang="en-US" sz="2000" dirty="0" smtClean="0"/>
              <a:t>Second Reader: Prof. Jackowitz</a:t>
            </a:r>
            <a:endParaRPr lang="en-US" sz="2000" dirty="0"/>
          </a:p>
        </p:txBody>
      </p:sp>
    </p:spTree>
    <p:extLst>
      <p:ext uri="{BB962C8B-B14F-4D97-AF65-F5344CB8AC3E}">
        <p14:creationId xmlns:p14="http://schemas.microsoft.com/office/powerpoint/2010/main" val="840799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Haptics Technology as a Physical Therapy treatment technique</a:t>
            </a:r>
          </a:p>
        </p:txBody>
      </p:sp>
      <p:sp>
        <p:nvSpPr>
          <p:cNvPr id="3" name="Content Placeholder 2"/>
          <p:cNvSpPr>
            <a:spLocks noGrp="1"/>
          </p:cNvSpPr>
          <p:nvPr>
            <p:ph idx="1"/>
          </p:nvPr>
        </p:nvSpPr>
        <p:spPr/>
        <p:txBody>
          <a:bodyPr>
            <a:normAutofit/>
          </a:bodyPr>
          <a:lstStyle/>
          <a:p>
            <a:r>
              <a:rPr lang="en-US" sz="3200" dirty="0" smtClean="0"/>
              <a:t>Two parts to my thesis:</a:t>
            </a:r>
          </a:p>
          <a:p>
            <a:pPr lvl="1"/>
            <a:r>
              <a:rPr lang="en-US" sz="3000" dirty="0" smtClean="0"/>
              <a:t>PTHaptics application</a:t>
            </a:r>
          </a:p>
          <a:p>
            <a:pPr lvl="1"/>
            <a:r>
              <a:rPr lang="en-US" sz="3000" dirty="0" smtClean="0"/>
              <a:t>Letter partitioning research</a:t>
            </a:r>
            <a:endParaRPr lang="en-US" sz="3000" dirty="0"/>
          </a:p>
          <a:p>
            <a:endParaRPr lang="en-US" sz="3200" dirty="0"/>
          </a:p>
        </p:txBody>
      </p:sp>
    </p:spTree>
    <p:extLst>
      <p:ext uri="{BB962C8B-B14F-4D97-AF65-F5344CB8AC3E}">
        <p14:creationId xmlns:p14="http://schemas.microsoft.com/office/powerpoint/2010/main" val="184927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PTHaptics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8493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through</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800" dirty="0" smtClean="0"/>
              <a:t>User selects one of three PTHaptics shortcuts</a:t>
            </a:r>
          </a:p>
          <a:p>
            <a:pPr marL="457200" indent="-457200">
              <a:buFont typeface="+mj-lt"/>
              <a:buAutoNum type="arabicPeriod"/>
            </a:pPr>
            <a:r>
              <a:rPr lang="en-US" sz="2800" dirty="0" smtClean="0"/>
              <a:t>User prompted for input</a:t>
            </a:r>
          </a:p>
          <a:p>
            <a:pPr marL="457200" indent="-457200">
              <a:buFont typeface="+mj-lt"/>
              <a:buAutoNum type="arabicPeriod"/>
            </a:pPr>
            <a:r>
              <a:rPr lang="en-US" sz="2800" dirty="0" smtClean="0"/>
              <a:t>Word blocks generated from user input</a:t>
            </a:r>
          </a:p>
          <a:p>
            <a:pPr marL="457200" indent="-457200">
              <a:buFont typeface="+mj-lt"/>
              <a:buAutoNum type="arabicPeriod"/>
            </a:pPr>
            <a:r>
              <a:rPr lang="en-US" sz="2800" dirty="0" smtClean="0"/>
              <a:t>User practices writing</a:t>
            </a:r>
          </a:p>
          <a:p>
            <a:pPr marL="457200" indent="-457200">
              <a:buFont typeface="+mj-lt"/>
              <a:buAutoNum type="arabicPeriod"/>
            </a:pPr>
            <a:r>
              <a:rPr lang="en-US" sz="2800" dirty="0" smtClean="0"/>
              <a:t>User completes the level</a:t>
            </a:r>
            <a:endParaRPr lang="en-US" sz="2800" dirty="0"/>
          </a:p>
        </p:txBody>
      </p:sp>
    </p:spTree>
    <p:extLst>
      <p:ext uri="{BB962C8B-B14F-4D97-AF65-F5344CB8AC3E}">
        <p14:creationId xmlns:p14="http://schemas.microsoft.com/office/powerpoint/2010/main" val="994937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User selects desktop shortcut</a:t>
            </a:r>
            <a:endParaRPr lang="en-US" dirty="0"/>
          </a:p>
        </p:txBody>
      </p:sp>
      <p:sp>
        <p:nvSpPr>
          <p:cNvPr id="3" name="Content Placeholder 2"/>
          <p:cNvSpPr>
            <a:spLocks noGrp="1"/>
          </p:cNvSpPr>
          <p:nvPr>
            <p:ph idx="1"/>
          </p:nvPr>
        </p:nvSpPr>
        <p:spPr/>
        <p:txBody>
          <a:bodyPr>
            <a:normAutofit/>
          </a:bodyPr>
          <a:lstStyle/>
          <a:p>
            <a:r>
              <a:rPr lang="en-US" sz="3200" dirty="0" smtClean="0"/>
              <a:t>3 shortcuts on desktop for the application</a:t>
            </a:r>
          </a:p>
          <a:p>
            <a:pPr lvl="1"/>
            <a:r>
              <a:rPr lang="en-US" sz="3000" dirty="0" smtClean="0"/>
              <a:t>One for each level</a:t>
            </a:r>
          </a:p>
          <a:p>
            <a:pPr lvl="1"/>
            <a:r>
              <a:rPr lang="en-US" sz="3000" dirty="0" smtClean="0"/>
              <a:t>Determines which level user practices on</a:t>
            </a:r>
            <a:endParaRPr lang="en-US" sz="3000" dirty="0"/>
          </a:p>
        </p:txBody>
      </p:sp>
    </p:spTree>
    <p:extLst>
      <p:ext uri="{BB962C8B-B14F-4D97-AF65-F5344CB8AC3E}">
        <p14:creationId xmlns:p14="http://schemas.microsoft.com/office/powerpoint/2010/main" val="332175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User selects desktop shortcut</a:t>
            </a:r>
          </a:p>
        </p:txBody>
      </p:sp>
      <p:pic>
        <p:nvPicPr>
          <p:cNvPr id="5" name="Picture 4"/>
          <p:cNvPicPr/>
          <p:nvPr/>
        </p:nvPicPr>
        <p:blipFill rotWithShape="1">
          <a:blip r:embed="rId3">
            <a:extLst>
              <a:ext uri="{28A0092B-C50C-407E-A947-70E740481C1C}">
                <a14:useLocalDpi xmlns:a14="http://schemas.microsoft.com/office/drawing/2010/main" val="0"/>
              </a:ext>
            </a:extLst>
          </a:blip>
          <a:srcRect r="63301" b="32181"/>
          <a:stretch/>
        </p:blipFill>
        <p:spPr bwMode="auto">
          <a:xfrm>
            <a:off x="3186362" y="2114400"/>
            <a:ext cx="4690311" cy="45270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4857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User prompted for input</a:t>
            </a:r>
            <a:endParaRPr lang="en-US" dirty="0"/>
          </a:p>
        </p:txBody>
      </p:sp>
      <p:sp>
        <p:nvSpPr>
          <p:cNvPr id="3" name="Content Placeholder 2"/>
          <p:cNvSpPr>
            <a:spLocks noGrp="1"/>
          </p:cNvSpPr>
          <p:nvPr>
            <p:ph idx="1"/>
          </p:nvPr>
        </p:nvSpPr>
        <p:spPr/>
        <p:txBody>
          <a:bodyPr>
            <a:normAutofit/>
          </a:bodyPr>
          <a:lstStyle/>
          <a:p>
            <a:r>
              <a:rPr lang="en-US" sz="3000" dirty="0" smtClean="0"/>
              <a:t>User is prompted to enter:</a:t>
            </a:r>
          </a:p>
          <a:p>
            <a:pPr lvl="1"/>
            <a:r>
              <a:rPr lang="en-US" sz="3000" dirty="0" smtClean="0"/>
              <a:t>User number </a:t>
            </a:r>
          </a:p>
          <a:p>
            <a:pPr lvl="1"/>
            <a:r>
              <a:rPr lang="en-US" sz="3000" dirty="0" smtClean="0"/>
              <a:t>Word </a:t>
            </a:r>
          </a:p>
          <a:p>
            <a:pPr lvl="1"/>
            <a:r>
              <a:rPr lang="en-US" sz="3000" dirty="0" smtClean="0"/>
              <a:t>Font type</a:t>
            </a:r>
            <a:endParaRPr lang="en-US" sz="3000" dirty="0"/>
          </a:p>
        </p:txBody>
      </p:sp>
    </p:spTree>
    <p:extLst>
      <p:ext uri="{BB962C8B-B14F-4D97-AF65-F5344CB8AC3E}">
        <p14:creationId xmlns:p14="http://schemas.microsoft.com/office/powerpoint/2010/main" val="2791709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User prompted for input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086" y="1737360"/>
            <a:ext cx="9738877" cy="4919788"/>
          </a:xfrm>
          <a:prstGeom prst="rect">
            <a:avLst/>
          </a:prstGeom>
        </p:spPr>
      </p:pic>
    </p:spTree>
    <p:extLst>
      <p:ext uri="{BB962C8B-B14F-4D97-AF65-F5344CB8AC3E}">
        <p14:creationId xmlns:p14="http://schemas.microsoft.com/office/powerpoint/2010/main" val="1353619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Word blocks generated from user input</a:t>
            </a:r>
            <a:endParaRPr lang="en-US" dirty="0"/>
          </a:p>
        </p:txBody>
      </p:sp>
      <p:sp>
        <p:nvSpPr>
          <p:cNvPr id="3" name="Content Placeholder 2"/>
          <p:cNvSpPr>
            <a:spLocks noGrp="1"/>
          </p:cNvSpPr>
          <p:nvPr>
            <p:ph idx="1"/>
          </p:nvPr>
        </p:nvSpPr>
        <p:spPr>
          <a:xfrm>
            <a:off x="818712" y="2222287"/>
            <a:ext cx="10554574" cy="5542092"/>
          </a:xfrm>
        </p:spPr>
        <p:txBody>
          <a:bodyPr>
            <a:normAutofit/>
          </a:bodyPr>
          <a:lstStyle/>
          <a:p>
            <a:r>
              <a:rPr lang="en-US" sz="3200" dirty="0" smtClean="0"/>
              <a:t>3 different 3D models can be dynamically generated</a:t>
            </a:r>
          </a:p>
          <a:p>
            <a:pPr lvl="1"/>
            <a:r>
              <a:rPr lang="en-US" sz="2800" dirty="0" smtClean="0"/>
              <a:t>Word text and font are passed a command line call to an OpenSCAD script</a:t>
            </a:r>
          </a:p>
          <a:p>
            <a:r>
              <a:rPr lang="en-US" sz="3200" dirty="0" smtClean="0"/>
              <a:t>Each model corresponds to a different level:</a:t>
            </a:r>
          </a:p>
          <a:p>
            <a:pPr lvl="1"/>
            <a:r>
              <a:rPr lang="en-US" sz="2800" dirty="0" smtClean="0"/>
              <a:t>Standard size</a:t>
            </a:r>
          </a:p>
          <a:p>
            <a:pPr lvl="1"/>
            <a:r>
              <a:rPr lang="en-US" sz="2800" dirty="0" smtClean="0"/>
              <a:t>2x size</a:t>
            </a:r>
          </a:p>
          <a:p>
            <a:pPr lvl="1"/>
            <a:r>
              <a:rPr lang="en-US" sz="2800" dirty="0" smtClean="0"/>
              <a:t>3x size</a:t>
            </a:r>
          </a:p>
          <a:p>
            <a:endParaRPr lang="en-US" sz="2200" dirty="0" smtClean="0"/>
          </a:p>
          <a:p>
            <a:pPr lvl="1"/>
            <a:endParaRPr lang="en-US" dirty="0"/>
          </a:p>
          <a:p>
            <a:endParaRPr lang="en-US" dirty="0"/>
          </a:p>
        </p:txBody>
      </p:sp>
    </p:spTree>
    <p:extLst>
      <p:ext uri="{BB962C8B-B14F-4D97-AF65-F5344CB8AC3E}">
        <p14:creationId xmlns:p14="http://schemas.microsoft.com/office/powerpoint/2010/main" val="356937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149" y="4671430"/>
            <a:ext cx="4915773" cy="194361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150" y="2452152"/>
            <a:ext cx="4915773" cy="189551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5149" y="178686"/>
            <a:ext cx="4915773" cy="1955784"/>
          </a:xfrm>
          <a:prstGeom prst="rect">
            <a:avLst/>
          </a:prstGeom>
        </p:spPr>
      </p:pic>
      <p:sp>
        <p:nvSpPr>
          <p:cNvPr id="11" name="TextBox 10"/>
          <p:cNvSpPr txBox="1"/>
          <p:nvPr/>
        </p:nvSpPr>
        <p:spPr>
          <a:xfrm>
            <a:off x="2030813" y="864191"/>
            <a:ext cx="2849525" cy="584775"/>
          </a:xfrm>
          <a:prstGeom prst="rect">
            <a:avLst/>
          </a:prstGeom>
          <a:noFill/>
        </p:spPr>
        <p:txBody>
          <a:bodyPr wrap="square" rtlCol="0">
            <a:spAutoFit/>
          </a:bodyPr>
          <a:lstStyle/>
          <a:p>
            <a:r>
              <a:rPr lang="en-US" sz="3200" dirty="0" smtClean="0"/>
              <a:t>Level 1 example</a:t>
            </a:r>
            <a:endParaRPr lang="en-US" sz="3200" dirty="0"/>
          </a:p>
        </p:txBody>
      </p:sp>
      <p:sp>
        <p:nvSpPr>
          <p:cNvPr id="12" name="TextBox 11"/>
          <p:cNvSpPr txBox="1"/>
          <p:nvPr/>
        </p:nvSpPr>
        <p:spPr>
          <a:xfrm>
            <a:off x="1956384" y="3107520"/>
            <a:ext cx="2923954" cy="584775"/>
          </a:xfrm>
          <a:prstGeom prst="rect">
            <a:avLst/>
          </a:prstGeom>
          <a:noFill/>
        </p:spPr>
        <p:txBody>
          <a:bodyPr wrap="square" rtlCol="0">
            <a:spAutoFit/>
          </a:bodyPr>
          <a:lstStyle/>
          <a:p>
            <a:r>
              <a:rPr lang="en-US" sz="3200" dirty="0" smtClean="0"/>
              <a:t>Level 2 example</a:t>
            </a:r>
            <a:endParaRPr lang="en-US" sz="3200" dirty="0"/>
          </a:p>
        </p:txBody>
      </p:sp>
      <p:sp>
        <p:nvSpPr>
          <p:cNvPr id="13" name="TextBox 12"/>
          <p:cNvSpPr txBox="1"/>
          <p:nvPr/>
        </p:nvSpPr>
        <p:spPr>
          <a:xfrm>
            <a:off x="2030813" y="5350849"/>
            <a:ext cx="2849525" cy="584775"/>
          </a:xfrm>
          <a:prstGeom prst="rect">
            <a:avLst/>
          </a:prstGeom>
          <a:noFill/>
        </p:spPr>
        <p:txBody>
          <a:bodyPr wrap="square" rtlCol="0">
            <a:spAutoFit/>
          </a:bodyPr>
          <a:lstStyle/>
          <a:p>
            <a:r>
              <a:rPr lang="en-US" sz="3200" dirty="0" smtClean="0"/>
              <a:t>Level 3 example</a:t>
            </a:r>
            <a:endParaRPr lang="en-US" sz="3200" dirty="0"/>
          </a:p>
        </p:txBody>
      </p:sp>
    </p:spTree>
    <p:extLst>
      <p:ext uri="{BB962C8B-B14F-4D97-AF65-F5344CB8AC3E}">
        <p14:creationId xmlns:p14="http://schemas.microsoft.com/office/powerpoint/2010/main" val="30855629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a:t>
            </a:r>
            <a:r>
              <a:rPr lang="en-US" dirty="0" smtClean="0"/>
              <a:t>. User practices writing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133" y="1737360"/>
            <a:ext cx="8886693" cy="4998764"/>
          </a:xfrm>
          <a:prstGeom prst="rect">
            <a:avLst/>
          </a:prstGeom>
        </p:spPr>
      </p:pic>
    </p:spTree>
    <p:extLst>
      <p:ext uri="{BB962C8B-B14F-4D97-AF65-F5344CB8AC3E}">
        <p14:creationId xmlns:p14="http://schemas.microsoft.com/office/powerpoint/2010/main" val="4014997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Description</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My project would task a user with practicing writing with the hope of regaining the desired functionality in their wrist and/or hand </a:t>
            </a:r>
            <a:endParaRPr lang="en-US" sz="3200" dirty="0"/>
          </a:p>
        </p:txBody>
      </p:sp>
    </p:spTree>
    <p:extLst>
      <p:ext uri="{BB962C8B-B14F-4D97-AF65-F5344CB8AC3E}">
        <p14:creationId xmlns:p14="http://schemas.microsoft.com/office/powerpoint/2010/main" val="460197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User completes the level</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22" y="1737360"/>
            <a:ext cx="8796316" cy="4947927"/>
          </a:xfrm>
          <a:prstGeom prst="rect">
            <a:avLst/>
          </a:prstGeom>
        </p:spPr>
      </p:pic>
    </p:spTree>
    <p:extLst>
      <p:ext uri="{BB962C8B-B14F-4D97-AF65-F5344CB8AC3E}">
        <p14:creationId xmlns:p14="http://schemas.microsoft.com/office/powerpoint/2010/main" val="1771616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Letter </a:t>
            </a:r>
            <a:r>
              <a:rPr lang="en-US" dirty="0" smtClean="0"/>
              <a:t>partitioning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6070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Letter </a:t>
            </a:r>
            <a:r>
              <a:rPr lang="en-US" dirty="0" smtClean="0"/>
              <a:t>partitioning </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What’s wrong with current implementation?</a:t>
            </a:r>
          </a:p>
          <a:p>
            <a:r>
              <a:rPr lang="en-US" sz="2800" dirty="0" smtClean="0"/>
              <a:t>What’s the end goal?</a:t>
            </a:r>
          </a:p>
          <a:p>
            <a:r>
              <a:rPr lang="en-US" sz="2800" dirty="0" smtClean="0"/>
              <a:t>Potentially helpful algorithms: </a:t>
            </a:r>
          </a:p>
          <a:p>
            <a:pPr lvl="1"/>
            <a:r>
              <a:rPr lang="en-US" sz="2400" dirty="0" smtClean="0"/>
              <a:t>Art gallery problem</a:t>
            </a:r>
          </a:p>
          <a:p>
            <a:pPr lvl="1"/>
            <a:r>
              <a:rPr lang="en-US" sz="2400" dirty="0" smtClean="0"/>
              <a:t>Hertel-Mehlhorn algorithm</a:t>
            </a:r>
          </a:p>
          <a:p>
            <a:pPr lvl="1"/>
            <a:r>
              <a:rPr lang="en-US" sz="2400" dirty="0" smtClean="0"/>
              <a:t>Approximate decomposition</a:t>
            </a:r>
          </a:p>
          <a:p>
            <a:pPr lvl="1"/>
            <a:r>
              <a:rPr lang="en-US" sz="2400" dirty="0" err="1" smtClean="0"/>
              <a:t>Voronoi</a:t>
            </a:r>
            <a:r>
              <a:rPr lang="en-US" sz="2400" dirty="0" smtClean="0"/>
              <a:t> diagram</a:t>
            </a:r>
            <a:endParaRPr lang="en-US" sz="2400" dirty="0"/>
          </a:p>
        </p:txBody>
      </p:sp>
    </p:spTree>
    <p:extLst>
      <p:ext uri="{BB962C8B-B14F-4D97-AF65-F5344CB8AC3E}">
        <p14:creationId xmlns:p14="http://schemas.microsoft.com/office/powerpoint/2010/main" val="2242134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with current implementation</a:t>
            </a:r>
            <a:endParaRPr lang="en-US" dirty="0"/>
          </a:p>
        </p:txBody>
      </p:sp>
      <p:sp>
        <p:nvSpPr>
          <p:cNvPr id="3" name="Content Placeholder 2"/>
          <p:cNvSpPr>
            <a:spLocks noGrp="1"/>
          </p:cNvSpPr>
          <p:nvPr>
            <p:ph idx="1"/>
          </p:nvPr>
        </p:nvSpPr>
        <p:spPr/>
        <p:txBody>
          <a:bodyPr>
            <a:normAutofit/>
          </a:bodyPr>
          <a:lstStyle/>
          <a:p>
            <a:r>
              <a:rPr lang="en-US" sz="3200" dirty="0" smtClean="0"/>
              <a:t>Have to estimate number of grid squares needed to light up to win</a:t>
            </a:r>
          </a:p>
          <a:p>
            <a:r>
              <a:rPr lang="en-US" sz="3200" dirty="0" smtClean="0"/>
              <a:t>75% of grid not used per level</a:t>
            </a:r>
            <a:endParaRPr lang="en-US" sz="2800" dirty="0"/>
          </a:p>
          <a:p>
            <a:r>
              <a:rPr lang="en-US" sz="3200" dirty="0" smtClean="0"/>
              <a:t>Possible to win without tracing whole word</a:t>
            </a:r>
            <a:endParaRPr lang="en-US" sz="3600" dirty="0"/>
          </a:p>
        </p:txBody>
      </p:sp>
    </p:spTree>
    <p:extLst>
      <p:ext uri="{BB962C8B-B14F-4D97-AF65-F5344CB8AC3E}">
        <p14:creationId xmlns:p14="http://schemas.microsoft.com/office/powerpoint/2010/main" val="2214467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what’s wrong with implementation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907" y="1662932"/>
            <a:ext cx="8995145" cy="5059769"/>
          </a:xfrm>
          <a:prstGeom prst="rect">
            <a:avLst/>
          </a:prstGeom>
        </p:spPr>
      </p:pic>
    </p:spTree>
    <p:extLst>
      <p:ext uri="{BB962C8B-B14F-4D97-AF65-F5344CB8AC3E}">
        <p14:creationId xmlns:p14="http://schemas.microsoft.com/office/powerpoint/2010/main" val="3476241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normAutofit/>
          </a:bodyPr>
          <a:lstStyle/>
          <a:p>
            <a:endParaRPr lang="en-US" sz="2800" dirty="0"/>
          </a:p>
        </p:txBody>
      </p:sp>
    </p:spTree>
    <p:extLst>
      <p:ext uri="{BB962C8B-B14F-4D97-AF65-F5344CB8AC3E}">
        <p14:creationId xmlns:p14="http://schemas.microsoft.com/office/powerpoint/2010/main" val="1765841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Voronoi diagram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33509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sites in letter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78091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Fitness function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5031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49047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58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3281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7210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Haptics</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Definition</a:t>
            </a:r>
          </a:p>
          <a:p>
            <a:pPr lvl="1"/>
            <a:r>
              <a:rPr lang="en-US" sz="2800" dirty="0" smtClean="0"/>
              <a:t>The study or use of tactile </a:t>
            </a:r>
            <a:r>
              <a:rPr lang="en-US" sz="2800" dirty="0"/>
              <a:t>sensations and the sense of touch as a method of interacting with computers and electronic </a:t>
            </a:r>
            <a:r>
              <a:rPr lang="en-US" sz="2800" dirty="0" smtClean="0"/>
              <a:t>devices</a:t>
            </a:r>
          </a:p>
        </p:txBody>
      </p:sp>
    </p:spTree>
    <p:extLst>
      <p:ext uri="{BB962C8B-B14F-4D97-AF65-F5344CB8AC3E}">
        <p14:creationId xmlns:p14="http://schemas.microsoft.com/office/powerpoint/2010/main" val="3363262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Haptics device</a:t>
            </a:r>
            <a:endParaRPr lang="en-US" dirty="0"/>
          </a:p>
        </p:txBody>
      </p:sp>
      <p:sp>
        <p:nvSpPr>
          <p:cNvPr id="3" name="Content Placeholder 2"/>
          <p:cNvSpPr>
            <a:spLocks noGrp="1"/>
          </p:cNvSpPr>
          <p:nvPr>
            <p:ph idx="1"/>
          </p:nvPr>
        </p:nvSpPr>
        <p:spPr/>
        <p:txBody>
          <a:bodyPr/>
          <a:lstStyle/>
          <a:p>
            <a:endParaRPr lang="en-US"/>
          </a:p>
        </p:txBody>
      </p:sp>
      <p:pic>
        <p:nvPicPr>
          <p:cNvPr id="4" name="Image5"/>
          <p:cNvPicPr/>
          <p:nvPr/>
        </p:nvPicPr>
        <p:blipFill>
          <a:blip r:embed="rId2"/>
          <a:stretch>
            <a:fillRect/>
          </a:stretch>
        </p:blipFill>
        <p:spPr bwMode="auto">
          <a:xfrm>
            <a:off x="1553548" y="2222287"/>
            <a:ext cx="9084901" cy="4472054"/>
          </a:xfrm>
          <a:prstGeom prst="rect">
            <a:avLst/>
          </a:prstGeom>
          <a:noFill/>
          <a:ln w="9525">
            <a:noFill/>
            <a:miter lim="800000"/>
            <a:headEnd/>
            <a:tailEnd/>
          </a:ln>
        </p:spPr>
      </p:pic>
    </p:spTree>
    <p:extLst>
      <p:ext uri="{BB962C8B-B14F-4D97-AF65-F5344CB8AC3E}">
        <p14:creationId xmlns:p14="http://schemas.microsoft.com/office/powerpoint/2010/main" val="667815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Therapy</a:t>
            </a:r>
            <a:endParaRPr lang="en-US" dirty="0"/>
          </a:p>
        </p:txBody>
      </p:sp>
      <p:sp>
        <p:nvSpPr>
          <p:cNvPr id="3" name="Content Placeholder 2"/>
          <p:cNvSpPr>
            <a:spLocks noGrp="1"/>
          </p:cNvSpPr>
          <p:nvPr>
            <p:ph idx="1"/>
          </p:nvPr>
        </p:nvSpPr>
        <p:spPr>
          <a:xfrm>
            <a:off x="1097280" y="1835102"/>
            <a:ext cx="10058400" cy="4023360"/>
          </a:xfrm>
        </p:spPr>
        <p:txBody>
          <a:bodyPr>
            <a:normAutofit/>
          </a:bodyPr>
          <a:lstStyle/>
          <a:p>
            <a:r>
              <a:rPr lang="en-US" sz="3600" dirty="0" smtClean="0"/>
              <a:t>Robotic and virtual reality systems</a:t>
            </a:r>
          </a:p>
          <a:p>
            <a:r>
              <a:rPr lang="en-US" sz="3600" dirty="0" smtClean="0"/>
              <a:t>Neuroplasticity</a:t>
            </a:r>
          </a:p>
          <a:p>
            <a:r>
              <a:rPr lang="en-US" sz="3600" dirty="0" err="1" smtClean="0"/>
              <a:t>Fitts</a:t>
            </a:r>
            <a:r>
              <a:rPr lang="en-US" sz="3600" dirty="0" smtClean="0"/>
              <a:t>’ Law</a:t>
            </a:r>
            <a:endParaRPr lang="en-US" sz="3600" dirty="0"/>
          </a:p>
        </p:txBody>
      </p:sp>
    </p:spTree>
    <p:extLst>
      <p:ext uri="{BB962C8B-B14F-4D97-AF65-F5344CB8AC3E}">
        <p14:creationId xmlns:p14="http://schemas.microsoft.com/office/powerpoint/2010/main" val="675632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OpenGL</a:t>
            </a:r>
            <a:endParaRPr lang="en-US" dirty="0"/>
          </a:p>
        </p:txBody>
      </p:sp>
      <p:sp>
        <p:nvSpPr>
          <p:cNvPr id="3" name="Content Placeholder 2"/>
          <p:cNvSpPr>
            <a:spLocks noGrp="1"/>
          </p:cNvSpPr>
          <p:nvPr>
            <p:ph idx="1"/>
          </p:nvPr>
        </p:nvSpPr>
        <p:spPr/>
        <p:txBody>
          <a:bodyPr>
            <a:normAutofit/>
          </a:bodyPr>
          <a:lstStyle/>
          <a:p>
            <a:r>
              <a:rPr lang="en-US" sz="2800" dirty="0" smtClean="0"/>
              <a:t>Open Graphics Library</a:t>
            </a:r>
          </a:p>
          <a:p>
            <a:r>
              <a:rPr lang="en-US" sz="2800" dirty="0" smtClean="0"/>
              <a:t>Cross-language, multi-platform API for rending 2D and 3D graphics.</a:t>
            </a:r>
            <a:endParaRPr lang="en-US" sz="2800" dirty="0"/>
          </a:p>
        </p:txBody>
      </p:sp>
    </p:spTree>
    <p:extLst>
      <p:ext uri="{BB962C8B-B14F-4D97-AF65-F5344CB8AC3E}">
        <p14:creationId xmlns:p14="http://schemas.microsoft.com/office/powerpoint/2010/main" val="4015177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OpenSCAD</a:t>
            </a:r>
            <a:endParaRPr lang="en-US" dirty="0"/>
          </a:p>
        </p:txBody>
      </p:sp>
      <p:sp>
        <p:nvSpPr>
          <p:cNvPr id="3" name="Content Placeholder 2"/>
          <p:cNvSpPr>
            <a:spLocks noGrp="1"/>
          </p:cNvSpPr>
          <p:nvPr>
            <p:ph idx="1"/>
          </p:nvPr>
        </p:nvSpPr>
        <p:spPr/>
        <p:txBody>
          <a:bodyPr>
            <a:normAutofit/>
          </a:bodyPr>
          <a:lstStyle/>
          <a:p>
            <a:r>
              <a:rPr lang="en-US" sz="2800" dirty="0" smtClean="0"/>
              <a:t>Free software application for creating solid 3D CAD objects</a:t>
            </a:r>
          </a:p>
          <a:p>
            <a:r>
              <a:rPr lang="en-US" sz="2800" dirty="0" smtClean="0"/>
              <a:t>3D compiler based on a textual description language</a:t>
            </a:r>
            <a:endParaRPr lang="en-US" sz="2800" dirty="0"/>
          </a:p>
        </p:txBody>
      </p:sp>
    </p:spTree>
    <p:extLst>
      <p:ext uri="{BB962C8B-B14F-4D97-AF65-F5344CB8AC3E}">
        <p14:creationId xmlns:p14="http://schemas.microsoft.com/office/powerpoint/2010/main" val="2529735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6053" y="31898"/>
            <a:ext cx="10058400" cy="1450757"/>
          </a:xfrm>
        </p:spPr>
        <p:txBody>
          <a:bodyPr/>
          <a:lstStyle/>
          <a:p>
            <a:r>
              <a:rPr lang="en-US" dirty="0" smtClean="0"/>
              <a:t>OpenSCAD example</a:t>
            </a:r>
            <a:endParaRPr lang="en-US" dirty="0"/>
          </a:p>
        </p:txBody>
      </p:sp>
      <p:pic>
        <p:nvPicPr>
          <p:cNvPr id="4" name="Picture 3"/>
          <p:cNvPicPr>
            <a:picLocks noChangeAspect="1"/>
          </p:cNvPicPr>
          <p:nvPr/>
        </p:nvPicPr>
        <p:blipFill>
          <a:blip r:embed="rId2"/>
          <a:stretch>
            <a:fillRect/>
          </a:stretch>
        </p:blipFill>
        <p:spPr>
          <a:xfrm>
            <a:off x="1844681" y="1737360"/>
            <a:ext cx="8165593" cy="4593146"/>
          </a:xfrm>
          <a:prstGeom prst="rect">
            <a:avLst/>
          </a:prstGeom>
        </p:spPr>
      </p:pic>
    </p:spTree>
    <p:extLst>
      <p:ext uri="{BB962C8B-B14F-4D97-AF65-F5344CB8AC3E}">
        <p14:creationId xmlns:p14="http://schemas.microsoft.com/office/powerpoint/2010/main" val="2327815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1838</TotalTime>
  <Words>1000</Words>
  <Application>Microsoft Office PowerPoint</Application>
  <PresentationFormat>Widescreen</PresentationFormat>
  <Paragraphs>128</Paragraphs>
  <Slides>31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Century Gothic</vt:lpstr>
      <vt:lpstr>Wingdings 2</vt:lpstr>
      <vt:lpstr>Quotable</vt:lpstr>
      <vt:lpstr>Haptics Technology as a Physical Therapy Treatment Technique</vt:lpstr>
      <vt:lpstr>Brief Description</vt:lpstr>
      <vt:lpstr>Background</vt:lpstr>
      <vt:lpstr>Haptics</vt:lpstr>
      <vt:lpstr>Haptics device</vt:lpstr>
      <vt:lpstr>Physical Therapy</vt:lpstr>
      <vt:lpstr>OpenGL</vt:lpstr>
      <vt:lpstr>OpenSCAD</vt:lpstr>
      <vt:lpstr>OpenSCAD example</vt:lpstr>
      <vt:lpstr>Haptics Technology as a Physical Therapy treatment technique</vt:lpstr>
      <vt:lpstr>PTHaptics</vt:lpstr>
      <vt:lpstr>Run through</vt:lpstr>
      <vt:lpstr>1. User selects desktop shortcut</vt:lpstr>
      <vt:lpstr>1. User selects desktop shortcut</vt:lpstr>
      <vt:lpstr>2. User prompted for input</vt:lpstr>
      <vt:lpstr>2. User prompted for input</vt:lpstr>
      <vt:lpstr>3. Word blocks generated from user input</vt:lpstr>
      <vt:lpstr>PowerPoint Presentation</vt:lpstr>
      <vt:lpstr>4. User practices writing</vt:lpstr>
      <vt:lpstr>5. User completes the level</vt:lpstr>
      <vt:lpstr>Letter partitioning</vt:lpstr>
      <vt:lpstr>Letter partitioning </vt:lpstr>
      <vt:lpstr>What’s wrong with current implementation</vt:lpstr>
      <vt:lpstr>Example of what’s wrong with implementation</vt:lpstr>
      <vt:lpstr>Solution</vt:lpstr>
      <vt:lpstr>Voronoi diagram</vt:lpstr>
      <vt:lpstr>Random sites in letter</vt:lpstr>
      <vt:lpstr>Fitness function</vt:lpstr>
      <vt:lpstr>Future work</vt:lpstr>
      <vt:lpstr>Questions?</vt:lpstr>
      <vt:lpstr>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Haptics Technology as a Physical Therapy Technique</dc:title>
  <dc:creator>Mr. Bret P. Oplinger Jr.</dc:creator>
  <cp:lastModifiedBy>Mr. Bret P. Oplinger Jr.</cp:lastModifiedBy>
  <cp:revision>52</cp:revision>
  <dcterms:created xsi:type="dcterms:W3CDTF">2015-09-27T23:59:51Z</dcterms:created>
  <dcterms:modified xsi:type="dcterms:W3CDTF">2016-05-02T20:03:34Z</dcterms:modified>
</cp:coreProperties>
</file>